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454" r:id="rId5"/>
    <p:sldId id="455" r:id="rId6"/>
    <p:sldId id="465" r:id="rId7"/>
    <p:sldId id="466" r:id="rId8"/>
    <p:sldId id="456" r:id="rId9"/>
    <p:sldId id="450" r:id="rId10"/>
    <p:sldId id="467" r:id="rId11"/>
    <p:sldId id="461" r:id="rId12"/>
    <p:sldId id="468" r:id="rId13"/>
    <p:sldId id="460" r:id="rId1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4B7F85"/>
    <a:srgbClr val="2D7775"/>
    <a:srgbClr val="1DB34F"/>
    <a:srgbClr val="999999"/>
    <a:srgbClr val="1AA247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4" autoAdjust="0"/>
    <p:restoredTop sz="88964" autoAdjust="0"/>
  </p:normalViewPr>
  <p:slideViewPr>
    <p:cSldViewPr>
      <p:cViewPr varScale="1">
        <p:scale>
          <a:sx n="62" d="100"/>
          <a:sy n="62" d="100"/>
        </p:scale>
        <p:origin x="85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34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24419838-E40C-4245-82D2-438609147225}" type="datetimeFigureOut">
              <a:rPr lang="en-US"/>
              <a:pPr>
                <a:defRPr/>
              </a:pPr>
              <a:t>3/2/2016</a:t>
            </a:fld>
            <a:endParaRPr lang="en-US" dirty="0"/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200"/>
            </a:lvl1pPr>
          </a:lstStyle>
          <a:p>
            <a:pPr>
              <a:defRPr/>
            </a:pPr>
            <a:fld id="{D0AD9D4C-D207-48D3-B02D-69ABEAB45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60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8F2F29E-71A2-4AF3-85FC-8E18AC652427}" type="datetimeFigureOut">
              <a:rPr lang="en-US"/>
              <a:pPr>
                <a:defRPr/>
              </a:pPr>
              <a:t>3/2/2016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C87F858-56F8-4D06-8212-5D75B30419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386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1"/>
            <a:ext cx="7772400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318" y="5725584"/>
            <a:ext cx="891763" cy="7528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430"/>
            <a:ext cx="1447800" cy="7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4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228600"/>
            <a:ext cx="8534400" cy="5897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177" y="6105155"/>
            <a:ext cx="891763" cy="7528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163"/>
            <a:ext cx="1447800" cy="7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8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620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177" y="6105155"/>
            <a:ext cx="891763" cy="7528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163"/>
            <a:ext cx="1447800" cy="7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03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620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6145264"/>
            <a:ext cx="842302" cy="7110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212412"/>
            <a:ext cx="1219200" cy="62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49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620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177" y="6105155"/>
            <a:ext cx="891763" cy="7528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163"/>
            <a:ext cx="1447800" cy="7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58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620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177" y="6105155"/>
            <a:ext cx="891763" cy="7528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163"/>
            <a:ext cx="1447800" cy="7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32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620000" cy="10668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177" y="6105155"/>
            <a:ext cx="891763" cy="7528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163"/>
            <a:ext cx="1447800" cy="7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67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177" y="6105155"/>
            <a:ext cx="891763" cy="7528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163"/>
            <a:ext cx="1447800" cy="7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2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62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62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177" y="6105155"/>
            <a:ext cx="891763" cy="7528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163"/>
            <a:ext cx="1447800" cy="7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023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3008313" cy="857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00"/>
            <a:ext cx="3008313" cy="38401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177" y="6105155"/>
            <a:ext cx="891763" cy="7528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163"/>
            <a:ext cx="1447800" cy="7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6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1225"/>
            <a:ext cx="7086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533400"/>
            <a:ext cx="7086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367338"/>
            <a:ext cx="70866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177" y="6105155"/>
            <a:ext cx="891763" cy="7528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163"/>
            <a:ext cx="1447800" cy="7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8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620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177" y="6105155"/>
            <a:ext cx="891763" cy="7528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163"/>
            <a:ext cx="1447800" cy="7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8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177" y="6105155"/>
            <a:ext cx="891763" cy="7528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163"/>
            <a:ext cx="1447800" cy="7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06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620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177" y="6105155"/>
            <a:ext cx="891763" cy="7528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163"/>
            <a:ext cx="1447800" cy="7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23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228600"/>
            <a:ext cx="7620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177" y="6105155"/>
            <a:ext cx="891763" cy="752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163"/>
            <a:ext cx="1447800" cy="7419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64" r:id="rId1"/>
    <p:sldLayoutId id="2147484552" r:id="rId2"/>
    <p:sldLayoutId id="2147484553" r:id="rId3"/>
    <p:sldLayoutId id="2147484554" r:id="rId4"/>
    <p:sldLayoutId id="2147484555" r:id="rId5"/>
    <p:sldLayoutId id="2147484565" r:id="rId6"/>
    <p:sldLayoutId id="2147484556" r:id="rId7"/>
    <p:sldLayoutId id="2147484557" r:id="rId8"/>
    <p:sldLayoutId id="2147484558" r:id="rId9"/>
    <p:sldLayoutId id="2147484559" r:id="rId10"/>
    <p:sldLayoutId id="2147484560" r:id="rId11"/>
    <p:sldLayoutId id="2147484561" r:id="rId12"/>
    <p:sldLayoutId id="2147484562" r:id="rId13"/>
    <p:sldLayoutId id="2147484563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Font typeface="Arial" panose="020B0604020202020204" pitchFamily="34" charset="0"/>
        <a:buChar char="•"/>
        <a:defRPr sz="3200" kern="1200">
          <a:solidFill>
            <a:srgbClr val="6F6F6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Font typeface="Arial" panose="020B0604020202020204" pitchFamily="34" charset="0"/>
        <a:buChar char="–"/>
        <a:defRPr sz="2800" kern="1200">
          <a:solidFill>
            <a:srgbClr val="6F6F6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Font typeface="Arial" panose="020B0604020202020204" pitchFamily="34" charset="0"/>
        <a:buChar char="•"/>
        <a:defRPr sz="2400" kern="1200">
          <a:solidFill>
            <a:srgbClr val="6F6F6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Font typeface="Arial" panose="020B0604020202020204" pitchFamily="34" charset="0"/>
        <a:buChar char="–"/>
        <a:defRPr sz="2000" kern="1200">
          <a:solidFill>
            <a:srgbClr val="6F6F6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Font typeface="Arial" panose="020B0604020202020204" pitchFamily="34" charset="0"/>
        <a:buChar char="»"/>
        <a:defRPr sz="2000" kern="1200">
          <a:solidFill>
            <a:srgbClr val="6F6F6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sba/semp.aspx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We’re competing!</a:t>
            </a:r>
          </a:p>
        </p:txBody>
      </p:sp>
      <p:sp>
        <p:nvSpPr>
          <p:cNvPr id="6147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32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–"/>
              <a:defRPr sz="28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4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–"/>
              <a:defRPr sz="20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»"/>
              <a:defRPr sz="20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Arial" panose="020B0604020202020204" pitchFamily="34" charset="0"/>
              <a:buChar char="»"/>
              <a:defRPr sz="20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Arial" panose="020B0604020202020204" pitchFamily="34" charset="0"/>
              <a:buChar char="»"/>
              <a:defRPr sz="20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Arial" panose="020B0604020202020204" pitchFamily="34" charset="0"/>
              <a:buChar char="»"/>
              <a:defRPr sz="20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Arial" panose="020B0604020202020204" pitchFamily="34" charset="0"/>
              <a:buChar char="»"/>
              <a:defRPr sz="20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fld id="{D680CC64-1609-4C51-91E2-C48B7F570A73}" type="slidenum">
              <a:rPr lang="en-US" altLang="en-US" sz="1400">
                <a:solidFill>
                  <a:schemeClr val="tx1"/>
                </a:solidFill>
              </a:rPr>
              <a:pPr algn="r">
                <a:spcBef>
                  <a:spcPct val="50000"/>
                </a:spcBef>
                <a:buClrTx/>
                <a:buFontTx/>
                <a:buNone/>
              </a:pPr>
              <a:t>1</a:t>
            </a:fld>
            <a:endParaRPr lang="en-US" altLang="en-US" sz="14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33600"/>
            <a:ext cx="7945558" cy="269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93673" cy="97155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 smtClean="0">
                <a:cs typeface="Tahoma" panose="020B0604030504040204" pitchFamily="34" charset="0"/>
              </a:rPr>
              <a:t>Test yourself . . .  </a:t>
            </a:r>
            <a:br>
              <a:rPr lang="en-US" altLang="en-US" b="1" dirty="0" smtClean="0">
                <a:cs typeface="Tahoma" panose="020B0604030504040204" pitchFamily="34" charset="0"/>
              </a:rPr>
            </a:br>
            <a:r>
              <a:rPr lang="en-US" altLang="en-US" b="1" dirty="0" smtClean="0">
                <a:cs typeface="Tahoma" panose="020B0604030504040204" pitchFamily="34" charset="0"/>
              </a:rPr>
              <a:t>See any opportunities?</a:t>
            </a:r>
            <a:endParaRPr lang="en-US" altLang="en-US" b="1" dirty="0" smtClean="0">
              <a:cs typeface="Tahoma" panose="020B0604030504040204" pitchFamily="34" charset="0"/>
            </a:endParaRPr>
          </a:p>
        </p:txBody>
      </p:sp>
      <p:pic>
        <p:nvPicPr>
          <p:cNvPr id="2969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328106" cy="462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45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7620000" cy="762000"/>
          </a:xfrm>
        </p:spPr>
        <p:txBody>
          <a:bodyPr/>
          <a:lstStyle/>
          <a:p>
            <a:r>
              <a:rPr lang="en-US" altLang="en-US" dirty="0" smtClean="0"/>
              <a:t>About the School Competition</a:t>
            </a:r>
          </a:p>
        </p:txBody>
      </p:sp>
      <p:sp>
        <p:nvSpPr>
          <p:cNvPr id="7171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295400"/>
            <a:ext cx="7924800" cy="5254625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altLang="en-US" sz="2100" dirty="0" smtClean="0"/>
              <a:t>KSBA-SEMP is hosting </a:t>
            </a:r>
            <a:r>
              <a:rPr lang="en-US" altLang="en-US" sz="2100" i="1" dirty="0" smtClean="0"/>
              <a:t>Kentucky’s Battle of the School Buildings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2100" dirty="0" smtClean="0"/>
              <a:t>Kentucky schools compete with each other to see who can reduce their energy the most!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2100" dirty="0"/>
              <a:t>Modeled off the ENERGY STAR program the </a:t>
            </a:r>
            <a:r>
              <a:rPr lang="en-US" altLang="en-US" sz="2100" i="1" dirty="0"/>
              <a:t>National Battle of the Buildings</a:t>
            </a:r>
            <a:endParaRPr lang="en-US" altLang="en-US" sz="2100" dirty="0" smtClean="0"/>
          </a:p>
          <a:p>
            <a:pPr>
              <a:spcBef>
                <a:spcPts val="1200"/>
              </a:spcBef>
              <a:defRPr/>
            </a:pPr>
            <a:r>
              <a:rPr lang="en-US" altLang="en-US" sz="2100" dirty="0" smtClean="0"/>
              <a:t>Additionally</a:t>
            </a:r>
            <a:r>
              <a:rPr lang="en-US" altLang="en-US" sz="2100" dirty="0" smtClean="0"/>
              <a:t>, with just one-click you can also compete in the </a:t>
            </a:r>
            <a:r>
              <a:rPr lang="en-US" altLang="en-US" sz="2100" i="1" dirty="0" smtClean="0"/>
              <a:t>2016 National Battle of the Buildings</a:t>
            </a:r>
          </a:p>
          <a:p>
            <a:pPr marL="0" indent="0">
              <a:spcBef>
                <a:spcPts val="1200"/>
              </a:spcBef>
              <a:buNone/>
              <a:defRPr/>
            </a:pPr>
            <a:endParaRPr lang="en-US" altLang="en-US" sz="2000" dirty="0"/>
          </a:p>
          <a:p>
            <a:pPr>
              <a:spcBef>
                <a:spcPts val="1200"/>
              </a:spcBef>
              <a:defRPr/>
            </a:pPr>
            <a:endParaRPr lang="en-US" altLang="en-US" sz="2000" dirty="0" smtClean="0"/>
          </a:p>
          <a:p>
            <a:pPr>
              <a:spcBef>
                <a:spcPts val="1200"/>
              </a:spcBef>
              <a:defRPr/>
            </a:pPr>
            <a:endParaRPr lang="en-US" altLang="en-US" sz="2000" dirty="0"/>
          </a:p>
          <a:p>
            <a:pPr>
              <a:spcBef>
                <a:spcPts val="1200"/>
              </a:spcBef>
              <a:defRPr/>
            </a:pPr>
            <a:endParaRPr lang="en-US" altLang="en-US" sz="2000" dirty="0" smtClean="0"/>
          </a:p>
          <a:p>
            <a:pPr>
              <a:spcBef>
                <a:spcPts val="1200"/>
              </a:spcBef>
              <a:defRPr/>
            </a:pPr>
            <a:endParaRPr lang="en-US" altLang="en-US" sz="2000" dirty="0"/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  <a:defRPr/>
            </a:pPr>
            <a:r>
              <a:rPr lang="en-US" altLang="en-US" sz="2000" dirty="0" smtClean="0"/>
              <a:t>	 </a:t>
            </a:r>
            <a:br>
              <a:rPr lang="en-US" altLang="en-US" sz="2000" dirty="0" smtClean="0"/>
            </a:br>
            <a:r>
              <a:rPr lang="en-US" altLang="en-US" sz="2000" dirty="0" smtClean="0"/>
              <a:t>	</a:t>
            </a:r>
            <a:endParaRPr lang="en-US" altLang="en-US" sz="1600" dirty="0" smtClean="0"/>
          </a:p>
        </p:txBody>
      </p:sp>
      <p:sp>
        <p:nvSpPr>
          <p:cNvPr id="7172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32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–"/>
              <a:defRPr sz="28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4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–"/>
              <a:defRPr sz="20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»"/>
              <a:defRPr sz="20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Arial" panose="020B0604020202020204" pitchFamily="34" charset="0"/>
              <a:buChar char="»"/>
              <a:defRPr sz="20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Arial" panose="020B0604020202020204" pitchFamily="34" charset="0"/>
              <a:buChar char="»"/>
              <a:defRPr sz="20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Arial" panose="020B0604020202020204" pitchFamily="34" charset="0"/>
              <a:buChar char="»"/>
              <a:defRPr sz="20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Arial" panose="020B0604020202020204" pitchFamily="34" charset="0"/>
              <a:buChar char="»"/>
              <a:defRPr sz="20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fld id="{F344C34D-D946-4FC7-9612-82B6F579FD98}" type="slidenum">
              <a:rPr lang="en-US" altLang="en-US" sz="1400">
                <a:solidFill>
                  <a:schemeClr val="tx1"/>
                </a:solidFill>
              </a:rPr>
              <a:pPr algn="r">
                <a:spcBef>
                  <a:spcPct val="50000"/>
                </a:spcBef>
                <a:buClrTx/>
                <a:buFontTx/>
                <a:buNone/>
              </a:pPr>
              <a:t>2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956859"/>
              </p:ext>
            </p:extLst>
          </p:nvPr>
        </p:nvGraphicFramePr>
        <p:xfrm>
          <a:off x="1600200" y="4552285"/>
          <a:ext cx="6324600" cy="1997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886"/>
                <a:gridCol w="3011714"/>
              </a:tblGrid>
              <a:tr h="53929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Kentucky’s Battle of the </a:t>
                      </a:r>
                      <a:endParaRPr lang="en-US" sz="1600" b="0" dirty="0" smtClean="0"/>
                    </a:p>
                    <a:p>
                      <a:pPr algn="ctr"/>
                      <a:r>
                        <a:rPr lang="en-US" sz="1600" b="0" dirty="0" smtClean="0"/>
                        <a:t>School </a:t>
                      </a:r>
                      <a:r>
                        <a:rPr lang="en-US" sz="1600" b="0" dirty="0" smtClean="0"/>
                        <a:t>Buildings </a:t>
                      </a:r>
                      <a:r>
                        <a:rPr lang="en-US" sz="1600" b="0" dirty="0" smtClean="0"/>
                        <a:t>will </a:t>
                      </a:r>
                      <a:r>
                        <a:rPr lang="en-US" sz="1600" b="0" dirty="0" smtClean="0"/>
                        <a:t>recognize</a:t>
                      </a:r>
                      <a:endParaRPr lang="en-US" sz="1600" b="0" dirty="0"/>
                    </a:p>
                  </a:txBody>
                  <a:tcPr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Criteria</a:t>
                      </a:r>
                      <a:endParaRPr lang="en-US" sz="1600" b="0" dirty="0"/>
                    </a:p>
                  </a:txBody>
                  <a:tcPr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5957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Overall Top Building*</a:t>
                      </a:r>
                    </a:p>
                  </a:txBody>
                  <a:tcPr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Percentage-based reduction in energy use from 2015 to 2016</a:t>
                      </a:r>
                    </a:p>
                  </a:txBody>
                  <a:tcPr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66378"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20% Building Reduction*</a:t>
                      </a:r>
                      <a:endParaRPr lang="en-US" sz="1600" dirty="0"/>
                    </a:p>
                  </a:txBody>
                  <a:tcPr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20% or more reduction</a:t>
                      </a:r>
                      <a:r>
                        <a:rPr lang="en-US" sz="1600" baseline="0" dirty="0" smtClean="0"/>
                        <a:t> in energy use </a:t>
                      </a:r>
                      <a:r>
                        <a:rPr lang="en-US" sz="1600" dirty="0" smtClean="0"/>
                        <a:t>from </a:t>
                      </a:r>
                    </a:p>
                    <a:p>
                      <a:pPr algn="ctr"/>
                      <a:r>
                        <a:rPr lang="en-US" sz="1600" dirty="0" smtClean="0"/>
                        <a:t>2015 to 2016</a:t>
                      </a:r>
                    </a:p>
                  </a:txBody>
                  <a:tcPr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7620000" cy="762000"/>
          </a:xfrm>
        </p:spPr>
        <p:txBody>
          <a:bodyPr/>
          <a:lstStyle/>
          <a:p>
            <a:pPr algn="ctr"/>
            <a:r>
              <a:rPr lang="en-US" altLang="en-US" dirty="0" smtClean="0"/>
              <a:t>About the School </a:t>
            </a:r>
            <a:r>
              <a:rPr lang="en-US" altLang="en-US" dirty="0" smtClean="0"/>
              <a:t>Competition</a:t>
            </a:r>
            <a:br>
              <a:rPr lang="en-US" altLang="en-US" dirty="0" smtClean="0"/>
            </a:br>
            <a:r>
              <a:rPr lang="en-US" altLang="en-US" sz="1400" dirty="0" smtClean="0"/>
              <a:t>(continued)</a:t>
            </a:r>
            <a:endParaRPr lang="en-US" altLang="en-US" sz="1400" dirty="0" smtClean="0"/>
          </a:p>
        </p:txBody>
      </p:sp>
      <p:sp>
        <p:nvSpPr>
          <p:cNvPr id="7171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729353"/>
            <a:ext cx="7924800" cy="4492625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  <a:defRPr/>
            </a:pPr>
            <a:r>
              <a:rPr lang="en-US" altLang="en-US" sz="3200" dirty="0"/>
              <a:t>Using the resources from ENERGY STAR</a:t>
            </a:r>
          </a:p>
          <a:p>
            <a:pPr lvl="0">
              <a:buFont typeface="Wingdings" panose="05000000000000000000" pitchFamily="2" charset="2"/>
              <a:buChar char="§"/>
              <a:defRPr/>
            </a:pPr>
            <a:r>
              <a:rPr lang="en-US" altLang="en-US" sz="3200" dirty="0"/>
              <a:t>Schools will compete to reduce Calendar Year 2016 energy use compared to a Calendar Year 2015 baseline</a:t>
            </a:r>
          </a:p>
          <a:p>
            <a:pPr lvl="0">
              <a:buFont typeface="Wingdings" panose="05000000000000000000" pitchFamily="2" charset="2"/>
              <a:buChar char="§"/>
              <a:defRPr/>
            </a:pPr>
            <a:r>
              <a:rPr lang="en-US" altLang="en-US" sz="3200" dirty="0"/>
              <a:t>School progress tracked quarterly at </a:t>
            </a:r>
            <a:r>
              <a:rPr lang="en-US" altLang="en-US" sz="3200" dirty="0">
                <a:hlinkClick r:id="rId2"/>
              </a:rPr>
              <a:t>www.ksba/semp.aspx</a:t>
            </a:r>
            <a:endParaRPr lang="en-US" altLang="en-US" sz="3200" dirty="0"/>
          </a:p>
          <a:p>
            <a:pPr marL="0" indent="0">
              <a:spcBef>
                <a:spcPts val="1200"/>
              </a:spcBef>
              <a:buNone/>
              <a:defRPr/>
            </a:pPr>
            <a:endParaRPr lang="en-US" altLang="en-US" sz="2000" dirty="0"/>
          </a:p>
          <a:p>
            <a:pPr>
              <a:spcBef>
                <a:spcPts val="1200"/>
              </a:spcBef>
              <a:defRPr/>
            </a:pPr>
            <a:endParaRPr lang="en-US" altLang="en-US" sz="2000" dirty="0" smtClean="0"/>
          </a:p>
          <a:p>
            <a:pPr>
              <a:spcBef>
                <a:spcPts val="1200"/>
              </a:spcBef>
              <a:defRPr/>
            </a:pPr>
            <a:endParaRPr lang="en-US" altLang="en-US" sz="2000" dirty="0"/>
          </a:p>
          <a:p>
            <a:pPr>
              <a:spcBef>
                <a:spcPts val="1200"/>
              </a:spcBef>
              <a:defRPr/>
            </a:pPr>
            <a:endParaRPr lang="en-US" altLang="en-US" sz="2000" dirty="0" smtClean="0"/>
          </a:p>
          <a:p>
            <a:pPr>
              <a:spcBef>
                <a:spcPts val="1200"/>
              </a:spcBef>
              <a:defRPr/>
            </a:pPr>
            <a:endParaRPr lang="en-US" altLang="en-US" sz="2000" dirty="0"/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  <a:defRPr/>
            </a:pPr>
            <a:r>
              <a:rPr lang="en-US" altLang="en-US" sz="2000" dirty="0" smtClean="0"/>
              <a:t>	 </a:t>
            </a:r>
            <a:br>
              <a:rPr lang="en-US" altLang="en-US" sz="2000" dirty="0" smtClean="0"/>
            </a:br>
            <a:r>
              <a:rPr lang="en-US" altLang="en-US" sz="2000" dirty="0" smtClean="0"/>
              <a:t>	</a:t>
            </a:r>
            <a:endParaRPr lang="en-US" altLang="en-US" sz="1600" dirty="0" smtClean="0"/>
          </a:p>
        </p:txBody>
      </p:sp>
      <p:sp>
        <p:nvSpPr>
          <p:cNvPr id="7172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32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–"/>
              <a:defRPr sz="28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4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–"/>
              <a:defRPr sz="20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»"/>
              <a:defRPr sz="20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Arial" panose="020B0604020202020204" pitchFamily="34" charset="0"/>
              <a:buChar char="»"/>
              <a:defRPr sz="20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Arial" panose="020B0604020202020204" pitchFamily="34" charset="0"/>
              <a:buChar char="»"/>
              <a:defRPr sz="20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Arial" panose="020B0604020202020204" pitchFamily="34" charset="0"/>
              <a:buChar char="»"/>
              <a:defRPr sz="20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Arial" panose="020B0604020202020204" pitchFamily="34" charset="0"/>
              <a:buChar char="»"/>
              <a:defRPr sz="20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fld id="{F344C34D-D946-4FC7-9612-82B6F579FD98}" type="slidenum">
              <a:rPr lang="en-US" altLang="en-US" sz="1400">
                <a:solidFill>
                  <a:schemeClr val="tx1"/>
                </a:solidFill>
              </a:rPr>
              <a:pPr algn="r">
                <a:spcBef>
                  <a:spcPct val="50000"/>
                </a:spcBef>
                <a:buClrTx/>
                <a:buFontTx/>
                <a:buNone/>
              </a:pPr>
              <a:t>3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48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7620000" cy="762000"/>
          </a:xfrm>
        </p:spPr>
        <p:txBody>
          <a:bodyPr/>
          <a:lstStyle/>
          <a:p>
            <a:pPr algn="ctr"/>
            <a:r>
              <a:rPr lang="en-US" altLang="en-US" dirty="0" smtClean="0"/>
              <a:t>About the School </a:t>
            </a:r>
            <a:r>
              <a:rPr lang="en-US" altLang="en-US" dirty="0" smtClean="0"/>
              <a:t>Competition</a:t>
            </a:r>
            <a:br>
              <a:rPr lang="en-US" altLang="en-US" dirty="0" smtClean="0"/>
            </a:br>
            <a:r>
              <a:rPr lang="en-US" altLang="en-US" sz="1400" dirty="0" smtClean="0"/>
              <a:t>(continued)</a:t>
            </a:r>
            <a:endParaRPr lang="en-US" altLang="en-US" sz="1400" dirty="0" smtClean="0"/>
          </a:p>
        </p:txBody>
      </p:sp>
      <p:sp>
        <p:nvSpPr>
          <p:cNvPr id="7171" name="Content Placeholder 6"/>
          <p:cNvSpPr>
            <a:spLocks noGrp="1"/>
          </p:cNvSpPr>
          <p:nvPr>
            <p:ph sz="half" idx="2"/>
          </p:nvPr>
        </p:nvSpPr>
        <p:spPr>
          <a:xfrm>
            <a:off x="335797" y="1556771"/>
            <a:ext cx="8382000" cy="492657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dirty="0"/>
              <a:t>Competition dates: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dirty="0" smtClean="0"/>
              <a:t>3/31/16</a:t>
            </a:r>
            <a:r>
              <a:rPr lang="en-US" sz="2000" dirty="0"/>
              <a:t>	</a:t>
            </a:r>
            <a:r>
              <a:rPr lang="en-US" sz="2000" dirty="0" smtClean="0"/>
              <a:t>Enter </a:t>
            </a:r>
            <a:r>
              <a:rPr lang="en-US" sz="2000" dirty="0"/>
              <a:t>FY 2014-15 data into Portfolio Manager,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3/31/16	Listing of energy </a:t>
            </a:r>
            <a:r>
              <a:rPr lang="en-US" sz="2000" dirty="0" smtClean="0"/>
              <a:t>practices contribute </a:t>
            </a:r>
            <a:r>
              <a:rPr lang="en-US" sz="2000" dirty="0"/>
              <a:t>to </a:t>
            </a:r>
            <a:r>
              <a:rPr lang="en-US" sz="2000" dirty="0" smtClean="0"/>
              <a:t>reduction</a:t>
            </a:r>
            <a:endParaRPr lang="en-US" sz="20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5/15/16	Report 1st Quarter energy usage into Portfolio Manager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8/15/16	Report 2nd Quarter energy usage into Portfolio Manager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11/15/16	Report 3rd Quarter energy usage into Portfolio Manager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dirty="0" smtClean="0"/>
              <a:t>3/15/17	Report </a:t>
            </a:r>
            <a:r>
              <a:rPr lang="en-US" sz="2000" dirty="0"/>
              <a:t>4</a:t>
            </a:r>
            <a:r>
              <a:rPr lang="en-US" sz="2000" baseline="30000" dirty="0"/>
              <a:t>th</a:t>
            </a:r>
            <a:r>
              <a:rPr lang="en-US" sz="2000" dirty="0"/>
              <a:t> Quarter energy usage into Portfolio Manager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dirty="0" smtClean="0"/>
              <a:t>5/2017</a:t>
            </a:r>
            <a:r>
              <a:rPr lang="en-US" sz="2000" dirty="0"/>
              <a:t>	Winners announced</a:t>
            </a:r>
          </a:p>
          <a:p>
            <a:pPr marL="0" indent="0">
              <a:spcBef>
                <a:spcPts val="1200"/>
              </a:spcBef>
              <a:buNone/>
              <a:defRPr/>
            </a:pPr>
            <a:endParaRPr lang="en-US" altLang="en-US" sz="2000" dirty="0"/>
          </a:p>
          <a:p>
            <a:pPr>
              <a:spcBef>
                <a:spcPts val="1200"/>
              </a:spcBef>
              <a:defRPr/>
            </a:pPr>
            <a:endParaRPr lang="en-US" altLang="en-US" sz="2000" dirty="0" smtClean="0"/>
          </a:p>
          <a:p>
            <a:pPr>
              <a:spcBef>
                <a:spcPts val="1200"/>
              </a:spcBef>
              <a:defRPr/>
            </a:pPr>
            <a:endParaRPr lang="en-US" altLang="en-US" sz="2000" dirty="0"/>
          </a:p>
          <a:p>
            <a:pPr>
              <a:spcBef>
                <a:spcPts val="1200"/>
              </a:spcBef>
              <a:defRPr/>
            </a:pPr>
            <a:endParaRPr lang="en-US" altLang="en-US" sz="2000" dirty="0" smtClean="0"/>
          </a:p>
          <a:p>
            <a:pPr>
              <a:spcBef>
                <a:spcPts val="1200"/>
              </a:spcBef>
              <a:defRPr/>
            </a:pPr>
            <a:endParaRPr lang="en-US" altLang="en-US" sz="2000" dirty="0"/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  <a:defRPr/>
            </a:pPr>
            <a:r>
              <a:rPr lang="en-US" altLang="en-US" sz="2000" dirty="0" smtClean="0"/>
              <a:t>	 </a:t>
            </a:r>
            <a:br>
              <a:rPr lang="en-US" altLang="en-US" sz="2000" dirty="0" smtClean="0"/>
            </a:br>
            <a:r>
              <a:rPr lang="en-US" altLang="en-US" sz="2000" dirty="0" smtClean="0"/>
              <a:t>	</a:t>
            </a:r>
            <a:endParaRPr lang="en-US" altLang="en-US" sz="1600" dirty="0" smtClean="0"/>
          </a:p>
        </p:txBody>
      </p:sp>
      <p:sp>
        <p:nvSpPr>
          <p:cNvPr id="7172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32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–"/>
              <a:defRPr sz="28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4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–"/>
              <a:defRPr sz="20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»"/>
              <a:defRPr sz="20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Arial" panose="020B0604020202020204" pitchFamily="34" charset="0"/>
              <a:buChar char="»"/>
              <a:defRPr sz="20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Arial" panose="020B0604020202020204" pitchFamily="34" charset="0"/>
              <a:buChar char="»"/>
              <a:defRPr sz="20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Arial" panose="020B0604020202020204" pitchFamily="34" charset="0"/>
              <a:buChar char="»"/>
              <a:defRPr sz="20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Arial" panose="020B0604020202020204" pitchFamily="34" charset="0"/>
              <a:buChar char="»"/>
              <a:defRPr sz="20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fld id="{F344C34D-D946-4FC7-9612-82B6F579FD98}" type="slidenum">
              <a:rPr lang="en-US" altLang="en-US" sz="1400">
                <a:solidFill>
                  <a:schemeClr val="tx1"/>
                </a:solidFill>
              </a:rPr>
              <a:pPr algn="r">
                <a:spcBef>
                  <a:spcPct val="50000"/>
                </a:spcBef>
                <a:buClrTx/>
                <a:buFontTx/>
                <a:buNone/>
              </a:pPr>
              <a:t>4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69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About Our Building(s)</a:t>
            </a:r>
          </a:p>
        </p:txBody>
      </p:sp>
      <p:sp>
        <p:nvSpPr>
          <p:cNvPr id="9219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295400"/>
            <a:ext cx="5257800" cy="5187950"/>
          </a:xfrm>
        </p:spPr>
        <p:txBody>
          <a:bodyPr/>
          <a:lstStyle/>
          <a:p>
            <a:r>
              <a:rPr lang="en-US" altLang="en-US" dirty="0" smtClean="0"/>
              <a:t>Name of building</a:t>
            </a:r>
          </a:p>
          <a:p>
            <a:r>
              <a:rPr lang="en-US" altLang="en-US" dirty="0" smtClean="0"/>
              <a:t>Square </a:t>
            </a:r>
            <a:r>
              <a:rPr lang="en-US" altLang="en-US" dirty="0" smtClean="0"/>
              <a:t>footage</a:t>
            </a:r>
          </a:p>
          <a:p>
            <a:r>
              <a:rPr lang="en-US" altLang="en-US" dirty="0" smtClean="0"/>
              <a:t>Starting weight</a:t>
            </a:r>
          </a:p>
          <a:p>
            <a:r>
              <a:rPr lang="en-US" altLang="en-US" dirty="0" smtClean="0"/>
              <a:t>Our goals:</a:t>
            </a:r>
          </a:p>
          <a:p>
            <a:pPr lvl="1"/>
            <a:r>
              <a:rPr lang="en-US" altLang="en-US" dirty="0" smtClean="0"/>
              <a:t>If we reduce energy use by 10%, we’ll save:</a:t>
            </a:r>
          </a:p>
          <a:p>
            <a:pPr lvl="2"/>
            <a:r>
              <a:rPr lang="en-US" altLang="en-US" dirty="0" smtClean="0">
                <a:solidFill>
                  <a:srgbClr val="FF0000"/>
                </a:solidFill>
              </a:rPr>
              <a:t>&lt;X&gt; </a:t>
            </a:r>
            <a:r>
              <a:rPr lang="en-US" altLang="en-US" dirty="0" err="1" smtClean="0"/>
              <a:t>kBtus</a:t>
            </a:r>
            <a:endParaRPr lang="en-US" altLang="en-US" dirty="0" smtClean="0"/>
          </a:p>
          <a:p>
            <a:pPr lvl="2"/>
            <a:r>
              <a:rPr lang="en-US" altLang="en-US" dirty="0" smtClean="0">
                <a:solidFill>
                  <a:srgbClr val="FF0000"/>
                </a:solidFill>
              </a:rPr>
              <a:t>&lt;X&gt; </a:t>
            </a:r>
            <a:r>
              <a:rPr lang="en-US" altLang="en-US" dirty="0" smtClean="0"/>
              <a:t>in energy cost savings!</a:t>
            </a:r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32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–"/>
              <a:defRPr sz="28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4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–"/>
              <a:defRPr sz="20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»"/>
              <a:defRPr sz="20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Arial" panose="020B0604020202020204" pitchFamily="34" charset="0"/>
              <a:buChar char="»"/>
              <a:defRPr sz="20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Arial" panose="020B0604020202020204" pitchFamily="34" charset="0"/>
              <a:buChar char="»"/>
              <a:defRPr sz="20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Arial" panose="020B0604020202020204" pitchFamily="34" charset="0"/>
              <a:buChar char="»"/>
              <a:defRPr sz="20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Arial" panose="020B0604020202020204" pitchFamily="34" charset="0"/>
              <a:buChar char="»"/>
              <a:defRPr sz="20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fld id="{89269F39-D0DC-4CC3-A756-E3931552A18B}" type="slidenum">
              <a:rPr lang="en-US" altLang="en-US" sz="1400">
                <a:solidFill>
                  <a:schemeClr val="tx1"/>
                </a:solidFill>
              </a:rPr>
              <a:pPr algn="r">
                <a:spcBef>
                  <a:spcPct val="50000"/>
                </a:spcBef>
                <a:buClrTx/>
                <a:buFontTx/>
                <a:buNone/>
              </a:pPr>
              <a:t>5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1752600"/>
            <a:ext cx="3048000" cy="3429000"/>
          </a:xfrm>
          <a:prstGeom prst="rect">
            <a:avLst/>
          </a:prstGeom>
          <a:ln>
            <a:solidFill>
              <a:schemeClr val="accent4">
                <a:lumMod val="90000"/>
              </a:schemeClr>
            </a:solidFill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i="1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Arial" pitchFamily="34" charset="0"/>
              </a:rPr>
              <a:t>Insert a photo of your building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 few things to know . . . </a:t>
            </a:r>
            <a:endParaRPr lang="en-US" alt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762000" y="1524000"/>
            <a:ext cx="7391400" cy="4038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1269" name="Content Placeholder 6"/>
          <p:cNvSpPr>
            <a:spLocks noGrp="1"/>
          </p:cNvSpPr>
          <p:nvPr>
            <p:ph sz="half" idx="2"/>
          </p:nvPr>
        </p:nvSpPr>
        <p:spPr>
          <a:xfrm>
            <a:off x="495300" y="1502044"/>
            <a:ext cx="7924800" cy="4876800"/>
          </a:xfrm>
        </p:spPr>
        <p:txBody>
          <a:bodyPr/>
          <a:lstStyle/>
          <a:p>
            <a:r>
              <a:rPr lang="en-US" dirty="0"/>
              <a:t>School buildings are occupied only about 25 percent of the time. </a:t>
            </a:r>
            <a:endParaRPr lang="en-US" dirty="0" smtClean="0"/>
          </a:p>
          <a:p>
            <a:r>
              <a:rPr lang="en-US" dirty="0" smtClean="0"/>
              <a:t>How is your school heated?</a:t>
            </a:r>
          </a:p>
          <a:p>
            <a:r>
              <a:rPr lang="en-US" dirty="0"/>
              <a:t>How is </a:t>
            </a:r>
            <a:r>
              <a:rPr lang="en-US" dirty="0" smtClean="0"/>
              <a:t>your </a:t>
            </a:r>
            <a:r>
              <a:rPr lang="en-US" dirty="0"/>
              <a:t>school </a:t>
            </a:r>
            <a:r>
              <a:rPr lang="en-US" dirty="0" smtClean="0"/>
              <a:t>cooled?</a:t>
            </a:r>
          </a:p>
          <a:p>
            <a:r>
              <a:rPr lang="en-US" dirty="0" smtClean="0"/>
              <a:t>What </a:t>
            </a:r>
            <a:r>
              <a:rPr lang="en-US" dirty="0"/>
              <a:t>is the temperature when school is in session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</a:t>
            </a:r>
            <a:r>
              <a:rPr lang="en-US" dirty="0"/>
              <a:t>is the temperature when school is </a:t>
            </a:r>
            <a:r>
              <a:rPr lang="en-US" b="1" dirty="0"/>
              <a:t>not</a:t>
            </a:r>
            <a:r>
              <a:rPr lang="en-US" dirty="0"/>
              <a:t> in session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How Can You Help?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" y="1524000"/>
            <a:ext cx="7391400" cy="4038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1269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295400"/>
            <a:ext cx="7924800" cy="4876800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[Optional: add building-specific actions]</a:t>
            </a:r>
            <a:endParaRPr lang="en-US" altLang="en-US" dirty="0"/>
          </a:p>
          <a:p>
            <a:r>
              <a:rPr lang="en-US" altLang="en-US" dirty="0" smtClean="0"/>
              <a:t>Turn </a:t>
            </a:r>
            <a:r>
              <a:rPr lang="en-US" altLang="en-US" dirty="0" smtClean="0"/>
              <a:t>off lights when daylight is sufficient.</a:t>
            </a:r>
          </a:p>
          <a:p>
            <a:r>
              <a:rPr lang="en-US" altLang="en-US" dirty="0" smtClean="0"/>
              <a:t>Activate power management settings and turn off your computer and monitor when not in use.</a:t>
            </a:r>
          </a:p>
          <a:p>
            <a:r>
              <a:rPr lang="en-US" altLang="en-US" dirty="0" smtClean="0"/>
              <a:t>Unplug electronics such as cell phones and laptops once they are charged.</a:t>
            </a:r>
          </a:p>
          <a:p>
            <a:r>
              <a:rPr lang="en-US" altLang="en-US" dirty="0" smtClean="0"/>
              <a:t>Keep air vents clear of paper, files, and office supplies</a:t>
            </a:r>
            <a:r>
              <a:rPr lang="en-US" altLang="en-US" dirty="0" smtClean="0"/>
              <a:t>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242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How Can You Help?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CONSIDER asking others in the building to </a:t>
            </a:r>
            <a:r>
              <a:rPr lang="en-US" sz="2800" dirty="0"/>
              <a:t>dress appropriately for the weather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 smtClean="0"/>
              <a:t>Make </a:t>
            </a:r>
            <a:r>
              <a:rPr lang="en-US" sz="2800" dirty="0"/>
              <a:t>sure doors and windows are closed. Conditioning the open space outside of your buildings is not a good use of your dollars – that chair propping open the gym door is not only an energy waster, but also a security risk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37814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How Can You Help?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If </a:t>
            </a:r>
            <a:r>
              <a:rPr lang="en-US" sz="2800" dirty="0"/>
              <a:t>you have </a:t>
            </a:r>
            <a:r>
              <a:rPr lang="en-US" sz="2800" dirty="0" smtClean="0"/>
              <a:t>an HVAC </a:t>
            </a:r>
            <a:r>
              <a:rPr lang="en-US" sz="2800" dirty="0"/>
              <a:t>control system, use it; make sure building maintenance personnel are trained and understand its operation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smtClean="0"/>
              <a:t>If you don’t have a control system, are you setting back the room thermostat a few degrees when you leave? (talk to your building maintenance personnel to know what temperature to setback)</a:t>
            </a:r>
            <a:endParaRPr lang="en-US" sz="28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8753778"/>
      </p:ext>
    </p:extLst>
  </p:cSld>
  <p:clrMapOvr>
    <a:masterClrMapping/>
  </p:clrMapOvr>
</p:sld>
</file>

<file path=ppt/theme/theme1.xml><?xml version="1.0" encoding="utf-8"?>
<a:theme xmlns:a="http://schemas.openxmlformats.org/drawingml/2006/main" name="es_template_052008">
  <a:themeElements>
    <a:clrScheme name="ENERGY STAR">
      <a:dk1>
        <a:srgbClr val="3F3F3F"/>
      </a:dk1>
      <a:lt1>
        <a:sysClr val="window" lastClr="FFFFFF"/>
      </a:lt1>
      <a:dk2>
        <a:srgbClr val="00B0F0"/>
      </a:dk2>
      <a:lt2>
        <a:srgbClr val="FFFFFF"/>
      </a:lt2>
      <a:accent1>
        <a:srgbClr val="696969"/>
      </a:accent1>
      <a:accent2>
        <a:srgbClr val="8B8B8B"/>
      </a:accent2>
      <a:accent3>
        <a:srgbClr val="B2B2B2"/>
      </a:accent3>
      <a:accent4>
        <a:srgbClr val="D8D8D8"/>
      </a:accent4>
      <a:accent5>
        <a:srgbClr val="F2F2F2"/>
      </a:accent5>
      <a:accent6>
        <a:srgbClr val="FFFFFF"/>
      </a:accent6>
      <a:hlink>
        <a:srgbClr val="00B0F0"/>
      </a:hlink>
      <a:folHlink>
        <a:srgbClr val="0070C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chnical Document" ma:contentTypeID="0x010100B80CB6684E0D2F408D230F308CBB847F030200E715B6E330FF214B95C030E04D08231E" ma:contentTypeVersion="47" ma:contentTypeDescription="" ma:contentTypeScope="" ma:versionID="7fc2bbf61eda71d883416a550352fb9f">
  <xsd:schema xmlns:xsd="http://www.w3.org/2001/XMLSchema" xmlns:xs="http://www.w3.org/2001/XMLSchema" xmlns:p="http://schemas.microsoft.com/office/2006/metadata/properties" xmlns:ns2="dc75c247-7f53-4913-864a-4160aff1c458" targetNamespace="http://schemas.microsoft.com/office/2006/metadata/properties" ma:root="true" ma:fieldsID="5a8ab3182aba704c09da8b208e5a109d" ns2:_="">
    <xsd:import namespace="dc75c247-7f53-4913-864a-4160aff1c458"/>
    <xsd:element name="properties">
      <xsd:complexType>
        <xsd:sequence>
          <xsd:element name="documentManagement">
            <xsd:complexType>
              <xsd:all>
                <xsd:element ref="ns2:PhaseName" minOccurs="0"/>
                <xsd:element ref="ns2:ProjectName" minOccurs="0"/>
                <xsd:element ref="ns2:ProjectOwner_PrincipalInvestigator" minOccurs="0"/>
                <xsd:element ref="ns2:Managers" minOccurs="0"/>
                <xsd:element ref="ns2:Project_x0020_Period_x0020_of_x0020_Performance_x0020_Start_x0020_Date" minOccurs="0"/>
                <xsd:element ref="ns2:Project_x0020_Period_x0020_of_x0020_Performance_x0020_End_x0020_Date" minOccurs="0"/>
                <xsd:element ref="ns2:ProjectTOWAName" minOccurs="0"/>
                <xsd:element ref="ns2:ContractName" minOccurs="0"/>
                <xsd:element ref="ns2:ContractNumber" minOccurs="0"/>
                <xsd:element ref="ns2:ContractCostPointNumber" minOccurs="0"/>
                <xsd:element ref="ns2:ProjectTask" minOccurs="0"/>
                <xsd:element ref="ns2:ProgramName" minOccurs="0"/>
                <xsd:element ref="ns2:WorkLead" minOccurs="0"/>
                <xsd:element ref="ns2:RetentionExemption" minOccurs="0"/>
                <xsd:element ref="ns2:a6be725d576043378de6f214f0e78ee4" minOccurs="0"/>
                <xsd:element ref="ns2:od8879f902fd47c7bc2aee162c9e5240" minOccurs="0"/>
                <xsd:element ref="ns2:j996553e0ae54d4984db0606efb6351c" minOccurs="0"/>
                <xsd:element ref="ns2:if0a8aeaad58489cbaf27eea2233913d" minOccurs="0"/>
                <xsd:element ref="ns2:f579045f93c34d4baadb74be2d3a98b1" minOccurs="0"/>
                <xsd:element ref="ns2:m5f81a6254e44a55996bb6356c849e0c" minOccurs="0"/>
                <xsd:element ref="ns2:TaxKeywordTaxHTField" minOccurs="0"/>
                <xsd:element ref="ns2:o862737f445746b494e2139aeb29e646" minOccurs="0"/>
                <xsd:element ref="ns2:g50616bc87614647a90e999144457760" minOccurs="0"/>
                <xsd:element ref="ns2:a6d0b0f5ac9d4fa8b2e660c59fbea416" minOccurs="0"/>
                <xsd:element ref="ns2:TaxCatchAll" minOccurs="0"/>
                <xsd:element ref="ns2:TaxCatchAllLabel" minOccurs="0"/>
                <xsd:element ref="ns2:b5df6f1f3e23409d9f5e1fce19348e5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75c247-7f53-4913-864a-4160aff1c458" elementFormDefault="qualified">
    <xsd:import namespace="http://schemas.microsoft.com/office/2006/documentManagement/types"/>
    <xsd:import namespace="http://schemas.microsoft.com/office/infopath/2007/PartnerControls"/>
    <xsd:element name="PhaseName" ma:index="1" nillable="true" ma:displayName="Phase Name" ma:default="TO203" ma:internalName="PhaseName">
      <xsd:simpleType>
        <xsd:restriction base="dms:Text">
          <xsd:maxLength value="255"/>
        </xsd:restriction>
      </xsd:simpleType>
    </xsd:element>
    <xsd:element name="ProjectName" ma:index="2" nillable="true" ma:displayName="Project Name" ma:default="Stakeholder Support" ma:internalName="ProjectName">
      <xsd:simpleType>
        <xsd:restriction base="dms:Text">
          <xsd:maxLength value="255"/>
        </xsd:restriction>
      </xsd:simpleType>
    </xsd:element>
    <xsd:element name="ProjectOwner_PrincipalInvestigator" ma:index="4" nillable="true" ma:displayName="Project Owner(s)/Principal Investigator(s)" ma:default="" ma:list="UserInfo" ma:SearchPeopleOnly="false" ma:SharePointGroup="0" ma:internalName="ProjectOwner_PrincipalInvestigato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nagers" ma:index="5" nillable="true" ma:displayName="Project Manager(s)" ma:default="" ma:description="Users or Groups that will be the Project Managers for this Project." ma:list="UserInfo" ma:SearchPeopleOnly="false" ma:SharePointGroup="0" ma:internalName="Manager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roject_x0020_Period_x0020_of_x0020_Performance_x0020_Start_x0020_Date" ma:index="6" nillable="true" ma:displayName="Project Period of Performance Start Date" ma:default="" ma:format="DateOnly" ma:internalName="Project_x0020_Period_x0020_of_x0020_Performance_x0020_Start_x0020_Date">
      <xsd:simpleType>
        <xsd:restriction base="dms:DateTime"/>
      </xsd:simpleType>
    </xsd:element>
    <xsd:element name="Project_x0020_Period_x0020_of_x0020_Performance_x0020_End_x0020_Date" ma:index="7" nillable="true" ma:displayName="Project Period of Performance End Date" ma:default="" ma:format="DateOnly" ma:internalName="Project_x0020_Period_x0020_of_x0020_Performance_x0020_End_x0020_Date">
      <xsd:simpleType>
        <xsd:restriction base="dms:DateTime"/>
      </xsd:simpleType>
    </xsd:element>
    <xsd:element name="ProjectTOWAName" ma:index="11" nillable="true" ma:displayName="Project Cost Point Name" ma:default="" ma:internalName="ProjectTOWAName">
      <xsd:simpleType>
        <xsd:restriction base="dms:Text">
          <xsd:maxLength value="255"/>
        </xsd:restriction>
      </xsd:simpleType>
    </xsd:element>
    <xsd:element name="ContractName" ma:index="12" nillable="true" ma:displayName="Contract Name" ma:default="ENERGY STAR C&amp;I BPA Contract" ma:internalName="ContractName">
      <xsd:simpleType>
        <xsd:restriction base="dms:Text">
          <xsd:maxLength value="255"/>
        </xsd:restriction>
      </xsd:simpleType>
    </xsd:element>
    <xsd:element name="ContractNumber" ma:index="13" nillable="true" ma:displayName="Contract Number" ma:default="EP-BPA-12-H-0013" ma:internalName="ContractNumber">
      <xsd:simpleType>
        <xsd:restriction base="dms:Text">
          <xsd:maxLength value="255"/>
        </xsd:restriction>
      </xsd:simpleType>
    </xsd:element>
    <xsd:element name="ContractCostPointNumber" ma:index="14" nillable="true" ma:displayName="Contract CostPoint Number" ma:default="4382" ma:internalName="ContractCostPointNumber">
      <xsd:simpleType>
        <xsd:restriction base="dms:Text">
          <xsd:maxLength value="255"/>
        </xsd:restriction>
      </xsd:simpleType>
    </xsd:element>
    <xsd:element name="ProjectTask" ma:index="18" nillable="true" ma:displayName="Project Task" ma:default="Not in Use" ma:format="Dropdown" ma:internalName="ProjectTask">
      <xsd:simpleType>
        <xsd:restriction base="dms:Choice">
          <xsd:enumeration value="Not in Use"/>
          <xsd:enumeration value="Task 1"/>
          <xsd:enumeration value="Task 2"/>
          <xsd:enumeration value="Task 3"/>
          <xsd:enumeration value="Task 4"/>
          <xsd:enumeration value="Task 5"/>
          <xsd:enumeration value="Task 6"/>
          <xsd:enumeration value="Task 7"/>
          <xsd:enumeration value="Task 8"/>
          <xsd:enumeration value="Task 9"/>
          <xsd:enumeration value="Task 10"/>
        </xsd:restriction>
      </xsd:simpleType>
    </xsd:element>
    <xsd:element name="ProgramName" ma:index="20" nillable="true" ma:displayName="Program Name" ma:default="Not in Use" ma:format="Dropdown" ma:internalName="ProgramName">
      <xsd:simpleType>
        <xsd:restriction base="dms:Choice">
          <xsd:enumeration value="Not in Use"/>
          <xsd:enumeration value="Program 1"/>
          <xsd:enumeration value="Program 2"/>
        </xsd:restriction>
      </xsd:simpleType>
    </xsd:element>
    <xsd:element name="WorkLead" ma:index="21" nillable="true" ma:displayName="Work Lead" ma:list="UserInfo" ma:SearchPeopleOnly="false" ma:SharePointGroup="0" ma:internalName="WorkLead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tentionExemption" ma:index="22" nillable="true" ma:displayName="Retention Exemption" ma:default="false" ma:description="Does this item is exempt to retention policies?" ma:format="Dropdown" ma:internalName="RetentionExemption">
      <xsd:simpleType>
        <xsd:restriction base="dms:Choice">
          <xsd:enumeration value="true"/>
          <xsd:enumeration value="false"/>
        </xsd:restriction>
      </xsd:simpleType>
    </xsd:element>
    <xsd:element name="a6be725d576043378de6f214f0e78ee4" ma:index="27" nillable="true" ma:taxonomy="true" ma:internalName="a6be725d576043378de6f214f0e78ee4" ma:taxonomyFieldName="ProjectClients" ma:displayName="Project Client(s)" ma:default="" ma:fieldId="{a6be725d-5760-4337-8de6-f214f0e78ee4}" ma:taxonomyMulti="true" ma:sspId="3d0ec70f-4850-419e-ba88-1a2e9ef4e89e" ma:termSetId="44d4987f-3adc-455a-8868-f708304dd18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d8879f902fd47c7bc2aee162c9e5240" ma:index="28" nillable="true" ma:taxonomy="true" ma:internalName="od8879f902fd47c7bc2aee162c9e5240" ma:taxonomyFieldName="Locations" ma:displayName="Location(s)" ma:default="" ma:fieldId="{8d8879f9-02fd-47c7-bc2a-ee162c9e5240}" ma:taxonomyMulti="true" ma:sspId="3d0ec70f-4850-419e-ba88-1a2e9ef4e89e" ma:termSetId="854112e3-27c0-4f0c-944e-8c1118097f9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996553e0ae54d4984db0606efb6351c" ma:index="29" nillable="true" ma:taxonomy="true" ma:internalName="j996553e0ae54d4984db0606efb6351c" ma:taxonomyFieldName="ProjectServiceSectors" ma:displayName="Project Service Sector(s)" ma:default="" ma:fieldId="{3996553e-0ae5-4d49-84db-0606efb6351c}" ma:taxonomyMulti="true" ma:sspId="3d0ec70f-4850-419e-ba88-1a2e9ef4e89e" ma:termSetId="cf4f7acd-60cb-4231-b591-055b3c5379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f0a8aeaad58489cbaf27eea2233913d" ma:index="32" nillable="true" ma:taxonomy="true" ma:internalName="if0a8aeaad58489cbaf27eea2233913d" ma:taxonomyFieldName="ProjectLocations" ma:displayName="Project Location(s)" ma:default="" ma:fieldId="{2f0a8aea-ad58-489c-baf2-7eea2233913d}" ma:taxonomyMulti="true" ma:sspId="3d0ec70f-4850-419e-ba88-1a2e9ef4e89e" ma:termSetId="854112e3-27c0-4f0c-944e-8c1118097f9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579045f93c34d4baadb74be2d3a98b1" ma:index="34" nillable="true" ma:taxonomy="true" ma:internalName="f579045f93c34d4baadb74be2d3a98b1" ma:taxonomyFieldName="ProjectSubjectAreas" ma:displayName="Project Subject Area(s)" ma:default="" ma:fieldId="{f579045f-93c3-4d4b-aadb-74be2d3a98b1}" ma:taxonomyMulti="true" ma:sspId="3d0ec70f-4850-419e-ba88-1a2e9ef4e89e" ma:termSetId="f080a943-eb78-43ab-9400-12a16134994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5f81a6254e44a55996bb6356c849e0c" ma:index="35" nillable="true" ma:taxonomy="true" ma:internalName="m5f81a6254e44a55996bb6356c849e0c" ma:taxonomyFieldName="WorkType" ma:displayName="Work Type" ma:indexed="true" ma:default="" ma:fieldId="{65f81a62-54e4-4a55-996b-b6356c849e0c}" ma:sspId="3d0ec70f-4850-419e-ba88-1a2e9ef4e89e" ma:termSetId="71bc965d-f6c0-4fc0-acc6-7dbe60bc631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38" nillable="true" ma:taxonomy="true" ma:internalName="TaxKeywordTaxHTField" ma:taxonomyFieldName="TaxKeyword" ma:displayName="Enterprise Keywords" ma:fieldId="{23f27201-bee3-471e-b2e7-b64fd8b7ca38}" ma:taxonomyMulti="true" ma:sspId="3d0ec70f-4850-419e-ba88-1a2e9ef4e89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o862737f445746b494e2139aeb29e646" ma:index="39" nillable="true" ma:taxonomy="true" ma:internalName="o862737f445746b494e2139aeb29e646" ma:taxonomyFieldName="ContractClients" ma:displayName="Contract Client(s)" ma:default="10;#EPA|0d869f6b-b22d-474c-8c84-e8773447a9d8" ma:fieldId="{8862737f-4457-46b4-94e2-139aeb29e646}" ma:taxonomyMulti="true" ma:sspId="3d0ec70f-4850-419e-ba88-1a2e9ef4e89e" ma:termSetId="44d4987f-3adc-455a-8868-f708304dd18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50616bc87614647a90e999144457760" ma:index="40" nillable="true" ma:taxonomy="true" ma:internalName="g50616bc87614647a90e999144457760" ma:taxonomyFieldName="AreaOfExpertise" ma:displayName="Area of Expertise" ma:indexed="true" ma:default="" ma:fieldId="{050616bc-8761-4647-a90e-999144457760}" ma:sspId="3d0ec70f-4850-419e-ba88-1a2e9ef4e89e" ma:termSetId="feb27233-c7ec-44e4-a9ed-cbe7bef4922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6d0b0f5ac9d4fa8b2e660c59fbea416" ma:index="41" nillable="true" ma:taxonomy="true" ma:internalName="a6d0b0f5ac9d4fa8b2e660c59fbea416" ma:taxonomyFieldName="ContractDivisions" ma:displayName="Contract Division(s)" ma:default="8;#Built Environment Division|c276aa4d-036b-47aa-9195-3a22ad4cf99d" ma:fieldId="{a6d0b0f5-ac9d-4fa8-b2e6-60c59fbea416}" ma:taxonomyMulti="true" ma:sspId="3d0ec70f-4850-419e-ba88-1a2e9ef4e89e" ma:termSetId="6c598dca-fe5d-4256-b9f9-32eb57bf304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42" nillable="true" ma:displayName="Taxonomy Catch All Column" ma:hidden="true" ma:list="{bf1201a4-eb57-4eb4-96d2-aac1f040e422}" ma:internalName="TaxCatchAll" ma:showField="CatchAllData" ma:web="780ebd9f-d0a9-4723-948c-10046769af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43" nillable="true" ma:displayName="Taxonomy Catch All Column1" ma:hidden="true" ma:list="{bf1201a4-eb57-4eb4-96d2-aac1f040e422}" ma:internalName="TaxCatchAllLabel" ma:readOnly="true" ma:showField="CatchAllDataLabel" ma:web="780ebd9f-d0a9-4723-948c-10046769af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5df6f1f3e23409d9f5e1fce19348e51" ma:index="45" nillable="true" ma:taxonomy="true" ma:internalName="b5df6f1f3e23409d9f5e1fce19348e51" ma:taxonomyFieldName="ServiceSectors" ma:displayName="Service Sector(s)" ma:default="" ma:fieldId="{b5df6f1f-3e23-409d-9f5e-1fce19348e51}" ma:taxonomyMulti="true" ma:sspId="3d0ec70f-4850-419e-ba88-1a2e9ef4e89e" ma:termSetId="cf4f7acd-60cb-4231-b591-055b3c5379d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7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orkLead xmlns="dc75c247-7f53-4913-864a-4160aff1c458">
      <UserInfo>
        <DisplayName/>
        <AccountId xsi:nil="true"/>
        <AccountType/>
      </UserInfo>
    </WorkLead>
    <Managers xmlns="dc75c247-7f53-4913-864a-4160aff1c458">
      <UserInfo>
        <DisplayName/>
        <AccountId xsi:nil="true"/>
        <AccountType/>
      </UserInfo>
    </Managers>
    <Project_x0020_Period_x0020_of_x0020_Performance_x0020_Start_x0020_Date xmlns="dc75c247-7f53-4913-864a-4160aff1c458" xsi:nil="true"/>
    <RetentionExemption xmlns="dc75c247-7f53-4913-864a-4160aff1c458">false</RetentionExemption>
    <PhaseName xmlns="dc75c247-7f53-4913-864a-4160aff1c458">TO103</PhaseName>
    <ProjectTOWAName xmlns="dc75c247-7f53-4913-864a-4160aff1c458" xsi:nil="true"/>
    <ProjectTask xmlns="dc75c247-7f53-4913-864a-4160aff1c458">Not in Use</ProjectTask>
    <o862737f445746b494e2139aeb29e646 xmlns="dc75c247-7f53-4913-864a-4160aff1c458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EPA</TermName>
          <TermId xmlns="http://schemas.microsoft.com/office/infopath/2007/PartnerControls">0d869f6b-b22d-474c-8c84-e8773447a9d8</TermId>
        </TermInfo>
      </Terms>
    </o862737f445746b494e2139aeb29e646>
    <g50616bc87614647a90e999144457760 xmlns="dc75c247-7f53-4913-864a-4160aff1c458">
      <Terms xmlns="http://schemas.microsoft.com/office/infopath/2007/PartnerControls"/>
    </g50616bc87614647a90e999144457760>
    <m5f81a6254e44a55996bb6356c849e0c xmlns="dc75c247-7f53-4913-864a-4160aff1c458">
      <Terms xmlns="http://schemas.microsoft.com/office/infopath/2007/PartnerControls"/>
    </m5f81a6254e44a55996bb6356c849e0c>
    <b5df6f1f3e23409d9f5e1fce19348e51 xmlns="dc75c247-7f53-4913-864a-4160aff1c458">
      <Terms xmlns="http://schemas.microsoft.com/office/infopath/2007/PartnerControls"/>
    </b5df6f1f3e23409d9f5e1fce19348e51>
    <TaxCatchAll xmlns="dc75c247-7f53-4913-864a-4160aff1c458">
      <Value>8</Value>
      <Value>10</Value>
    </TaxCatchAll>
    <Project_x0020_Period_x0020_of_x0020_Performance_x0020_End_x0020_Date xmlns="dc75c247-7f53-4913-864a-4160aff1c458" xsi:nil="true"/>
    <a6be725d576043378de6f214f0e78ee4 xmlns="dc75c247-7f53-4913-864a-4160aff1c458">
      <Terms xmlns="http://schemas.microsoft.com/office/infopath/2007/PartnerControls"/>
    </a6be725d576043378de6f214f0e78ee4>
    <od8879f902fd47c7bc2aee162c9e5240 xmlns="dc75c247-7f53-4913-864a-4160aff1c458">
      <Terms xmlns="http://schemas.microsoft.com/office/infopath/2007/PartnerControls"/>
    </od8879f902fd47c7bc2aee162c9e5240>
    <j996553e0ae54d4984db0606efb6351c xmlns="dc75c247-7f53-4913-864a-4160aff1c458">
      <Terms xmlns="http://schemas.microsoft.com/office/infopath/2007/PartnerControls"/>
    </j996553e0ae54d4984db0606efb6351c>
    <TaxKeywordTaxHTField xmlns="dc75c247-7f53-4913-864a-4160aff1c458">
      <Terms xmlns="http://schemas.microsoft.com/office/infopath/2007/PartnerControls"/>
    </TaxKeywordTaxHTField>
    <if0a8aeaad58489cbaf27eea2233913d xmlns="dc75c247-7f53-4913-864a-4160aff1c458">
      <Terms xmlns="http://schemas.microsoft.com/office/infopath/2007/PartnerControls"/>
    </if0a8aeaad58489cbaf27eea2233913d>
    <ContractName xmlns="dc75c247-7f53-4913-864a-4160aff1c458">ENERGY STAR C&amp;I BPA Contract</ContractName>
    <ContractNumber xmlns="dc75c247-7f53-4913-864a-4160aff1c458">EP-BPA-12-H-0013</ContractNumber>
    <a6d0b0f5ac9d4fa8b2e660c59fbea416 xmlns="dc75c247-7f53-4913-864a-4160aff1c458">
      <Terms xmlns="http://schemas.microsoft.com/office/infopath/2007/PartnerControls">
        <TermInfo xmlns="http://schemas.microsoft.com/office/infopath/2007/PartnerControls">
          <TermName xmlns="http://schemas.microsoft.com/office/infopath/2007/PartnerControls">Built Environment Division</TermName>
          <TermId xmlns="http://schemas.microsoft.com/office/infopath/2007/PartnerControls">c276aa4d-036b-47aa-9195-3a22ad4cf99d</TermId>
        </TermInfo>
      </Terms>
    </a6d0b0f5ac9d4fa8b2e660c59fbea416>
    <ProjectOwner_PrincipalInvestigator xmlns="dc75c247-7f53-4913-864a-4160aff1c458">
      <UserInfo>
        <DisplayName/>
        <AccountId xsi:nil="true"/>
        <AccountType/>
      </UserInfo>
    </ProjectOwner_PrincipalInvestigator>
    <ContractCostPointNumber xmlns="dc75c247-7f53-4913-864a-4160aff1c458">4382</ContractCostPointNumber>
    <ProgramName xmlns="dc75c247-7f53-4913-864a-4160aff1c458">Not in Use</ProgramName>
    <f579045f93c34d4baadb74be2d3a98b1 xmlns="dc75c247-7f53-4913-864a-4160aff1c458">
      <Terms xmlns="http://schemas.microsoft.com/office/infopath/2007/PartnerControls"/>
    </f579045f93c34d4baadb74be2d3a98b1>
    <ProjectName xmlns="dc75c247-7f53-4913-864a-4160aff1c458">Stakeholder Support</ProjectName>
  </documentManagement>
</p:properties>
</file>

<file path=customXml/item3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994BFFAC-71B4-4ACB-973C-1487932821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75c247-7f53-4913-864a-4160aff1c4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CF6022-7E55-4F32-BB29-40C733F92D39}">
  <ds:schemaRefs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dc75c247-7f53-4913-864a-4160aff1c458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0C7960A-B296-43F6-940D-0D4C08A5D7DE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es_template_052008</Template>
  <TotalTime>5245</TotalTime>
  <Words>437</Words>
  <Application>Microsoft Office PowerPoint</Application>
  <PresentationFormat>On-screen Show (4:3)</PresentationFormat>
  <Paragraphs>82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Tahoma</vt:lpstr>
      <vt:lpstr>Wingdings</vt:lpstr>
      <vt:lpstr>es_template_052008</vt:lpstr>
      <vt:lpstr>We’re competing!</vt:lpstr>
      <vt:lpstr>About the School Competition</vt:lpstr>
      <vt:lpstr>About the School Competition (continued)</vt:lpstr>
      <vt:lpstr>About the School Competition (continued)</vt:lpstr>
      <vt:lpstr>About Our Building(s)</vt:lpstr>
      <vt:lpstr>A few things to know . . . </vt:lpstr>
      <vt:lpstr>How Can You Help?</vt:lpstr>
      <vt:lpstr>How Can You Help?</vt:lpstr>
      <vt:lpstr>How Can You Help?</vt:lpstr>
      <vt:lpstr>Test yourself . . .   See any opportunities?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Slide</dc:title>
  <dc:creator>Amy Castellano</dc:creator>
  <cp:lastModifiedBy>Casher, Martha - KSBA</cp:lastModifiedBy>
  <cp:revision>629</cp:revision>
  <dcterms:created xsi:type="dcterms:W3CDTF">2008-05-21T00:20:07Z</dcterms:created>
  <dcterms:modified xsi:type="dcterms:W3CDTF">2016-03-02T17:55:39Z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ontractDivisions">
    <vt:lpwstr>8;#Built Environment Division|c276aa4d-036b-47aa-9195-3a22ad4cf99d</vt:lpwstr>
  </property>
  <property fmtid="{D5CDD505-2E9C-101B-9397-08002B2CF9AE}" pid="4" name="ContractClients">
    <vt:lpwstr>10;#EPA|0d869f6b-b22d-474c-8c84-e8773447a9d8</vt:lpwstr>
  </property>
  <property fmtid="{D5CDD505-2E9C-101B-9397-08002B2CF9AE}" pid="5" name="WorkType">
    <vt:lpwstr/>
  </property>
  <property fmtid="{D5CDD505-2E9C-101B-9397-08002B2CF9AE}" pid="6" name="Locations">
    <vt:lpwstr/>
  </property>
  <property fmtid="{D5CDD505-2E9C-101B-9397-08002B2CF9AE}" pid="7" name="AreaOfExpertise">
    <vt:lpwstr/>
  </property>
  <property fmtid="{D5CDD505-2E9C-101B-9397-08002B2CF9AE}" pid="8" name="ProjectLocations">
    <vt:lpwstr/>
  </property>
  <property fmtid="{D5CDD505-2E9C-101B-9397-08002B2CF9AE}" pid="9" name="ProjectClients">
    <vt:lpwstr/>
  </property>
  <property fmtid="{D5CDD505-2E9C-101B-9397-08002B2CF9AE}" pid="10" name="ProjectServiceSectors">
    <vt:lpwstr/>
  </property>
  <property fmtid="{D5CDD505-2E9C-101B-9397-08002B2CF9AE}" pid="11" name="ProjectSubjectAreas">
    <vt:lpwstr/>
  </property>
  <property fmtid="{D5CDD505-2E9C-101B-9397-08002B2CF9AE}" pid="12" name="ServiceSectors">
    <vt:lpwstr/>
  </property>
</Properties>
</file>